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6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190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3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1"/>
            <a:ext cx="40385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5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0" indent="0">
              <a:buNone/>
              <a:defRPr sz="2001" b="1"/>
            </a:lvl2pPr>
            <a:lvl3pPr marL="914382" indent="0">
              <a:buNone/>
              <a:defRPr sz="1799" b="1"/>
            </a:lvl3pPr>
            <a:lvl4pPr marL="1371572" indent="0">
              <a:buNone/>
              <a:defRPr sz="1600" b="1"/>
            </a:lvl4pPr>
            <a:lvl5pPr marL="1828762" indent="0">
              <a:buNone/>
              <a:defRPr sz="1600" b="1"/>
            </a:lvl5pPr>
            <a:lvl6pPr marL="2285954" indent="0">
              <a:buNone/>
              <a:defRPr sz="1600" b="1"/>
            </a:lvl6pPr>
            <a:lvl7pPr marL="2743144" indent="0">
              <a:buNone/>
              <a:defRPr sz="1600" b="1"/>
            </a:lvl7pPr>
            <a:lvl8pPr marL="3200335" indent="0">
              <a:buNone/>
              <a:defRPr sz="1600" b="1"/>
            </a:lvl8pPr>
            <a:lvl9pPr marL="365752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0" indent="0">
              <a:buNone/>
              <a:defRPr sz="2001" b="1"/>
            </a:lvl2pPr>
            <a:lvl3pPr marL="914382" indent="0">
              <a:buNone/>
              <a:defRPr sz="1799" b="1"/>
            </a:lvl3pPr>
            <a:lvl4pPr marL="1371572" indent="0">
              <a:buNone/>
              <a:defRPr sz="1600" b="1"/>
            </a:lvl4pPr>
            <a:lvl5pPr marL="1828762" indent="0">
              <a:buNone/>
              <a:defRPr sz="1600" b="1"/>
            </a:lvl5pPr>
            <a:lvl6pPr marL="2285954" indent="0">
              <a:buNone/>
              <a:defRPr sz="1600" b="1"/>
            </a:lvl6pPr>
            <a:lvl7pPr marL="2743144" indent="0">
              <a:buNone/>
              <a:defRPr sz="1600" b="1"/>
            </a:lvl7pPr>
            <a:lvl8pPr marL="3200335" indent="0">
              <a:buNone/>
              <a:defRPr sz="1600" b="1"/>
            </a:lvl8pPr>
            <a:lvl9pPr marL="365752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0" indent="0">
              <a:buNone/>
              <a:defRPr sz="1201"/>
            </a:lvl2pPr>
            <a:lvl3pPr marL="914382" indent="0">
              <a:buNone/>
              <a:defRPr sz="1000"/>
            </a:lvl3pPr>
            <a:lvl4pPr marL="1371572" indent="0">
              <a:buNone/>
              <a:defRPr sz="900"/>
            </a:lvl4pPr>
            <a:lvl5pPr marL="1828762" indent="0">
              <a:buNone/>
              <a:defRPr sz="900"/>
            </a:lvl5pPr>
            <a:lvl6pPr marL="2285954" indent="0">
              <a:buNone/>
              <a:defRPr sz="900"/>
            </a:lvl6pPr>
            <a:lvl7pPr marL="2743144" indent="0">
              <a:buNone/>
              <a:defRPr sz="900"/>
            </a:lvl7pPr>
            <a:lvl8pPr marL="3200335" indent="0">
              <a:buNone/>
              <a:defRPr sz="900"/>
            </a:lvl8pPr>
            <a:lvl9pPr marL="365752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7" y="4800601"/>
            <a:ext cx="5486400" cy="566738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7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0" indent="0">
              <a:buNone/>
              <a:defRPr sz="2800"/>
            </a:lvl2pPr>
            <a:lvl3pPr marL="914382" indent="0">
              <a:buNone/>
              <a:defRPr sz="2400"/>
            </a:lvl3pPr>
            <a:lvl4pPr marL="1371572" indent="0">
              <a:buNone/>
              <a:defRPr sz="2001"/>
            </a:lvl4pPr>
            <a:lvl5pPr marL="1828762" indent="0">
              <a:buNone/>
              <a:defRPr sz="2001"/>
            </a:lvl5pPr>
            <a:lvl6pPr marL="2285954" indent="0">
              <a:buNone/>
              <a:defRPr sz="2001"/>
            </a:lvl6pPr>
            <a:lvl7pPr marL="2743144" indent="0">
              <a:buNone/>
              <a:defRPr sz="2001"/>
            </a:lvl7pPr>
            <a:lvl8pPr marL="3200335" indent="0">
              <a:buNone/>
              <a:defRPr sz="2001"/>
            </a:lvl8pPr>
            <a:lvl9pPr marL="3657525" indent="0">
              <a:buNone/>
              <a:defRPr sz="200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7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0" indent="0">
              <a:buNone/>
              <a:defRPr sz="1201"/>
            </a:lvl2pPr>
            <a:lvl3pPr marL="914382" indent="0">
              <a:buNone/>
              <a:defRPr sz="1000"/>
            </a:lvl3pPr>
            <a:lvl4pPr marL="1371572" indent="0">
              <a:buNone/>
              <a:defRPr sz="900"/>
            </a:lvl4pPr>
            <a:lvl5pPr marL="1828762" indent="0">
              <a:buNone/>
              <a:defRPr sz="900"/>
            </a:lvl5pPr>
            <a:lvl6pPr marL="2285954" indent="0">
              <a:buNone/>
              <a:defRPr sz="900"/>
            </a:lvl6pPr>
            <a:lvl7pPr marL="2743144" indent="0">
              <a:buNone/>
              <a:defRPr sz="900"/>
            </a:lvl7pPr>
            <a:lvl8pPr marL="3200335" indent="0">
              <a:buNone/>
              <a:defRPr sz="900"/>
            </a:lvl8pPr>
            <a:lvl9pPr marL="365752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19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3" indent="-342893" algn="l" defTabSz="45719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5" indent="-285744" algn="l" defTabSz="45719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7" indent="-228595" algn="l" defTabSz="45719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7" indent="-228595" algn="l" defTabSz="457190" rtl="0" eaLnBrk="1" latinLnBrk="0" hangingPunct="1">
        <a:spcBef>
          <a:spcPct val="20000"/>
        </a:spcBef>
        <a:buFont typeface="Arial"/>
        <a:buChar char="–"/>
        <a:defRPr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58" indent="-228595" algn="l" defTabSz="457190" rtl="0" eaLnBrk="1" latinLnBrk="0" hangingPunct="1">
        <a:spcBef>
          <a:spcPct val="20000"/>
        </a:spcBef>
        <a:buFont typeface="Arial"/>
        <a:buChar char="»"/>
        <a:defRPr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49" indent="-228595" algn="l" defTabSz="457190" rtl="0" eaLnBrk="1" latinLnBrk="0" hangingPunct="1">
        <a:spcBef>
          <a:spcPct val="20000"/>
        </a:spcBef>
        <a:buFont typeface="Arial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39" indent="-228595" algn="l" defTabSz="457190" rtl="0" eaLnBrk="1" latinLnBrk="0" hangingPunct="1">
        <a:spcBef>
          <a:spcPct val="20000"/>
        </a:spcBef>
        <a:buFont typeface="Arial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30" indent="-228595" algn="l" defTabSz="457190" rtl="0" eaLnBrk="1" latinLnBrk="0" hangingPunct="1">
        <a:spcBef>
          <a:spcPct val="20000"/>
        </a:spcBef>
        <a:buFont typeface="Arial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20" indent="-228595" algn="l" defTabSz="457190" rtl="0" eaLnBrk="1" latinLnBrk="0" hangingPunct="1">
        <a:spcBef>
          <a:spcPct val="20000"/>
        </a:spcBef>
        <a:buFont typeface="Arial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9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190" algn="l" defTabSz="45719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45719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2" algn="l" defTabSz="45719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2" algn="l" defTabSz="45719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4" algn="l" defTabSz="45719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4" algn="l" defTabSz="45719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5" algn="l" defTabSz="45719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7525" algn="l" defTabSz="45719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3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27716765" cy="3089240"/>
          </a:xfrm>
          <a:prstGeom prst="rect">
            <a:avLst/>
          </a:prstGeom>
          <a:solidFill>
            <a:srgbClr val="00467F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1778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>
              <a:defRPr sz="3200" b="1">
                <a:solidFill>
                  <a:srgbClr val="FFFFFF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sz="7000" dirty="0"/>
              <a:t>IMPACT OF COVID-19 VACCINES ON MALE AND FEMALE FERTILITY: A SCOPING REVIEW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68634" y="3243725"/>
            <a:ext cx="6346738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000000"/>
                </a:solidFill>
              </a:defRPr>
            </a:pPr>
            <a:r>
              <a:rPr lang="en-US" sz="3000" dirty="0"/>
              <a:t>Student </a:t>
            </a:r>
            <a:r>
              <a:rPr sz="3000" dirty="0"/>
              <a:t>Name | </a:t>
            </a:r>
            <a:r>
              <a:rPr lang="en-US" sz="3000" dirty="0"/>
              <a:t>Student Id</a:t>
            </a:r>
            <a:r>
              <a:rPr sz="3000" dirty="0"/>
              <a:t> | </a:t>
            </a:r>
            <a:r>
              <a:rPr lang="en-US" sz="3000" dirty="0"/>
              <a:t>Other </a:t>
            </a:r>
            <a:r>
              <a:rPr sz="3000" dirty="0"/>
              <a:t>Info</a:t>
            </a:r>
          </a:p>
        </p:txBody>
      </p:sp>
      <p:sp>
        <p:nvSpPr>
          <p:cNvPr id="4" name="Rectangle 3"/>
          <p:cNvSpPr/>
          <p:nvPr/>
        </p:nvSpPr>
        <p:spPr>
          <a:xfrm>
            <a:off x="832487" y="4448728"/>
            <a:ext cx="13680001" cy="557414"/>
          </a:xfrm>
          <a:prstGeom prst="rect">
            <a:avLst/>
          </a:prstGeom>
          <a:solidFill>
            <a:srgbClr val="00467F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lang="en-US" sz="3000" dirty="0"/>
              <a:t>Acknowledgement</a:t>
            </a:r>
            <a:r>
              <a:rPr lang="en-US" sz="3200" dirty="0"/>
              <a:t> </a:t>
            </a:r>
            <a:endParaRPr sz="3200" dirty="0"/>
          </a:p>
        </p:txBody>
      </p:sp>
      <p:sp>
        <p:nvSpPr>
          <p:cNvPr id="6" name="Rectangle 5"/>
          <p:cNvSpPr/>
          <p:nvPr/>
        </p:nvSpPr>
        <p:spPr>
          <a:xfrm>
            <a:off x="15479383" y="4434873"/>
            <a:ext cx="14063214" cy="571269"/>
          </a:xfrm>
          <a:prstGeom prst="rect">
            <a:avLst/>
          </a:prstGeom>
          <a:solidFill>
            <a:srgbClr val="00467F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sz="3000" dirty="0"/>
              <a:t>Methods</a:t>
            </a:r>
          </a:p>
        </p:txBody>
      </p:sp>
      <p:sp>
        <p:nvSpPr>
          <p:cNvPr id="8" name="Rectangle 7"/>
          <p:cNvSpPr/>
          <p:nvPr/>
        </p:nvSpPr>
        <p:spPr>
          <a:xfrm>
            <a:off x="690782" y="16455567"/>
            <a:ext cx="13680001" cy="573272"/>
          </a:xfrm>
          <a:prstGeom prst="rect">
            <a:avLst/>
          </a:prstGeom>
          <a:solidFill>
            <a:srgbClr val="00467F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lang="en-US" sz="3000" dirty="0"/>
              <a:t>Aims</a:t>
            </a:r>
            <a:endParaRPr sz="3000" dirty="0"/>
          </a:p>
        </p:txBody>
      </p:sp>
      <p:sp>
        <p:nvSpPr>
          <p:cNvPr id="10" name="Rectangle 9"/>
          <p:cNvSpPr/>
          <p:nvPr/>
        </p:nvSpPr>
        <p:spPr>
          <a:xfrm>
            <a:off x="15514696" y="6828099"/>
            <a:ext cx="14063215" cy="557422"/>
          </a:xfrm>
          <a:prstGeom prst="rect">
            <a:avLst/>
          </a:prstGeom>
          <a:solidFill>
            <a:srgbClr val="00467F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FFFFFF"/>
                </a:solidFill>
              </a:rPr>
              <a:t>Results</a:t>
            </a:r>
            <a:endParaRPr sz="3000" b="1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36048" y="7725922"/>
            <a:ext cx="7074942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/>
              <a:t>No evidence of long-term adverse effects on male or female fertility from any COVID-19 vaccine.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/>
              <a:t>Transient menstrual changes (cycle length or flow) observed in some females; all resolved within 1–3 months.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/>
              <a:t>No link between vaccination and increased risk of miscarriage, reduced ovarian reserve, or hormonal disruption.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/>
              <a:t>Temporary reduction in sperm motility in some males; resolved quickly with no long-term effect.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/>
              <a:t>Most reported reproductive disruptions were associated with pandemic-related stress, not vaccination.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/>
              <a:t>Findings were consistent across mRNA, viral vector, and inactivated vaccines.</a:t>
            </a:r>
            <a:endParaRPr lang="en-US" sz="2000" b="1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b="1" dirty="0"/>
          </a:p>
          <a:p>
            <a:endParaRPr sz="2000" dirty="0"/>
          </a:p>
        </p:txBody>
      </p:sp>
      <p:sp>
        <p:nvSpPr>
          <p:cNvPr id="12" name="Rectangle 11"/>
          <p:cNvSpPr/>
          <p:nvPr/>
        </p:nvSpPr>
        <p:spPr>
          <a:xfrm>
            <a:off x="15554565" y="17975743"/>
            <a:ext cx="14063215" cy="564175"/>
          </a:xfrm>
          <a:prstGeom prst="rect">
            <a:avLst/>
          </a:prstGeom>
          <a:solidFill>
            <a:srgbClr val="00467F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sz="3000" dirty="0"/>
              <a:t>References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539450" y="12542602"/>
            <a:ext cx="14063213" cy="536948"/>
          </a:xfrm>
          <a:prstGeom prst="rect">
            <a:avLst/>
          </a:prstGeom>
          <a:solidFill>
            <a:srgbClr val="00467F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FFFFFF"/>
                </a:solidFill>
              </a:rPr>
              <a:t>Discussion</a:t>
            </a:r>
            <a:endParaRPr sz="3000" b="1"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554565" y="13265300"/>
            <a:ext cx="1406321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Interpretation</a:t>
            </a:r>
            <a:r>
              <a:rPr lang="en-US" sz="2000" dirty="0"/>
              <a:t>: The results confirm that COVID-19 vaccines do not cause long-term harm to male or female fertility, helping to address widespread public concerns.</a:t>
            </a:r>
          </a:p>
          <a:p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Comparison</a:t>
            </a:r>
            <a:r>
              <a:rPr lang="en-US" sz="2000" dirty="0"/>
              <a:t>: Findings align with previous research, which also found no significant negative impact of COVID-19 vaccination on reproductive health outcomes.</a:t>
            </a:r>
          </a:p>
          <a:p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Limitations</a:t>
            </a:r>
            <a:r>
              <a:rPr lang="en-US" sz="2000" dirty="0"/>
              <a:t>: The study relied on self-reported data, had limited representation of male fertility studies, and did not include non-English publications, which may affect generalizability.</a:t>
            </a:r>
            <a:r>
              <a:rPr lang="en-GB" sz="2000" b="1" dirty="0"/>
              <a:t/>
            </a:r>
            <a:br>
              <a:rPr lang="en-GB" sz="2000" b="1" dirty="0"/>
            </a:br>
            <a:r>
              <a:rPr lang="en-US" sz="2000" b="1" dirty="0"/>
              <a:t> </a:t>
            </a:r>
            <a:endParaRPr lang="en-GB" sz="2000" b="1" dirty="0"/>
          </a:p>
        </p:txBody>
      </p:sp>
      <p:sp>
        <p:nvSpPr>
          <p:cNvPr id="20" name="Rectangle 19"/>
          <p:cNvSpPr/>
          <p:nvPr/>
        </p:nvSpPr>
        <p:spPr>
          <a:xfrm>
            <a:off x="15506666" y="15969404"/>
            <a:ext cx="14063213" cy="528302"/>
          </a:xfrm>
          <a:prstGeom prst="rect">
            <a:avLst/>
          </a:prstGeom>
          <a:solidFill>
            <a:srgbClr val="00467F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FFFFFF"/>
                </a:solidFill>
              </a:rPr>
              <a:t>Conclusion</a:t>
            </a:r>
            <a:endParaRPr sz="3000" b="1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554565" y="16597131"/>
            <a:ext cx="140632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COVID-19 vaccines are safe for reproductive health in both men and women.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Addressing misinformation is key to increasing vaccine confidence.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Ongoing monitoring and research on new vaccines and booster doses remain important.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Clear, evidence-based public health communication should be prioritized.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1"/>
            <a:ext cx="30275213" cy="21383624"/>
          </a:xfrm>
          <a:prstGeom prst="rect">
            <a:avLst/>
          </a:prstGeom>
          <a:noFill/>
          <a:ln w="762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/>
          <p:nvPr/>
        </p:nvCxnSpPr>
        <p:spPr>
          <a:xfrm>
            <a:off x="14909200" y="4004441"/>
            <a:ext cx="0" cy="17052949"/>
          </a:xfrm>
          <a:prstGeom prst="line">
            <a:avLst/>
          </a:prstGeom>
          <a:ln w="57150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36164" y="12056310"/>
            <a:ext cx="13680001" cy="623655"/>
          </a:xfrm>
          <a:prstGeom prst="rect">
            <a:avLst/>
          </a:prstGeom>
          <a:solidFill>
            <a:srgbClr val="00467F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sz="3000" dirty="0"/>
              <a:t>Introduction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487CDCAD-6840-1C25-D412-12CDEF245572}"/>
              </a:ext>
            </a:extLst>
          </p:cNvPr>
          <p:cNvSpPr txBox="1"/>
          <p:nvPr/>
        </p:nvSpPr>
        <p:spPr>
          <a:xfrm>
            <a:off x="869031" y="8007352"/>
            <a:ext cx="1366689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sz="2000" dirty="0"/>
              <a:t>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GB" sz="2000" b="0" dirty="0"/>
              <a:t>Social media myths fuelled concerns about COVID-19 vaccines and fertility (Lee et al., 2022).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GB" sz="2000" b="0" dirty="0"/>
              <a:t> </a:t>
            </a:r>
            <a:r>
              <a:rPr lang="en-US" sz="2000" b="0" dirty="0"/>
              <a:t>Purpose: To assess whether COVID-19 and COVID-19 vaccination impact male and female fertility, focusing on potential effects on reproductive outcomes.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US" sz="2000" b="0" dirty="0"/>
              <a:t>Methods: Conducted a scoping review of 41 peer-reviewed studies, including observational studies and systematic reviews, analyzing fertility markers, menstrual patterns, hormonal changes, and semen parameters.</a:t>
            </a:r>
            <a:endParaRPr lang="en-GB" sz="2000" dirty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US" sz="2000" b="0" dirty="0"/>
              <a:t>Results: No long-term adverse effects on fertility or reproductive health from COVID-19 vaccines in either sex; any observed menstrual or sperm changes were mild and temporary.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US" sz="2000" b="0" dirty="0"/>
              <a:t>Disruptions in fertility were more often linked to infection-induced inflammation, pandemic-related stress, or underlying health conditions than to vaccination.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US" sz="2000" b="0" dirty="0"/>
              <a:t>Conclusion: COVID-19 vaccines are safe for reproductive-age individuals, with no evidence of harm to fertility, supporting continued vaccination and public reassurance.</a:t>
            </a:r>
            <a:endParaRPr lang="en-GB" sz="2000" b="0" dirty="0"/>
          </a:p>
          <a:p>
            <a:endParaRPr lang="en-US" sz="2000" dirty="0"/>
          </a:p>
          <a:p>
            <a:endParaRPr sz="2000" dirty="0"/>
          </a:p>
        </p:txBody>
      </p:sp>
      <p:sp>
        <p:nvSpPr>
          <p:cNvPr id="14" name="Rectangle 13"/>
          <p:cNvSpPr/>
          <p:nvPr/>
        </p:nvSpPr>
        <p:spPr>
          <a:xfrm>
            <a:off x="869031" y="12919511"/>
            <a:ext cx="1346781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US" sz="2000" b="1" dirty="0"/>
              <a:t>Background Information:</a:t>
            </a: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en-GB" sz="2000" dirty="0"/>
              <a:t>Social media myths fuelled concerns about COVID-19 vaccines and fertility (Lee et al., 2022).</a:t>
            </a: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en-GB" sz="2000" dirty="0"/>
              <a:t>Public hesitancy influenced by anecdotal reports, misinformation, and misinterpreted science.</a:t>
            </a: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en-GB" sz="2000" dirty="0"/>
              <a:t>Concerns focused on possible menstrual changes, fertility problems, and reproductive harm (Ittefaq et al., 2024).</a:t>
            </a: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en-GB" sz="2000" dirty="0"/>
              <a:t>Urgent need to clarify real risks vs. myths with scientific evidence.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GB" sz="2000" b="1" dirty="0"/>
              <a:t>Objective: </a:t>
            </a:r>
            <a:endParaRPr lang="en-GB" sz="2000" dirty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en-US" sz="2000" dirty="0"/>
              <a:t>The core aim of this scoping review is to assess the impact of COVID-19 vaccines on male and female fertility.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000" b="1" dirty="0"/>
              <a:t>Research Question:</a:t>
            </a:r>
          </a:p>
          <a:p>
            <a:pPr algn="just"/>
            <a:r>
              <a:rPr lang="en-US" sz="2000" dirty="0"/>
              <a:t>This scoping review addresses the following primary research question: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US" sz="2000" dirty="0"/>
              <a:t>What is the impact of COVID-19 vaccines on male and female fertility parameters?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5157" y="17394796"/>
            <a:ext cx="489062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US" sz="2000" dirty="0"/>
              <a:t>To systematically map current evidence on COVID-19 vaccine effects on: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Female and male fertility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Menstrual patterns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Hormonal changes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Reproductive outcomes (e.g., miscarriage)</a:t>
            </a:r>
          </a:p>
          <a:p>
            <a:pPr lvl="1"/>
            <a:endParaRPr lang="en-US" sz="2000" dirty="0"/>
          </a:p>
          <a:p>
            <a:r>
              <a:rPr lang="en-US" sz="2000" dirty="0"/>
              <a:t>b) To provide clear answers to counteract misinformation and guide public health.</a:t>
            </a:r>
            <a:endParaRPr lang="en-GB" sz="2000" dirty="0"/>
          </a:p>
          <a:p>
            <a:endParaRPr lang="en-GB" sz="2000" dirty="0"/>
          </a:p>
        </p:txBody>
      </p:sp>
      <p:sp>
        <p:nvSpPr>
          <p:cNvPr id="31" name="Rectangle 30"/>
          <p:cNvSpPr/>
          <p:nvPr/>
        </p:nvSpPr>
        <p:spPr>
          <a:xfrm>
            <a:off x="15438216" y="5155795"/>
            <a:ext cx="1416444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  <a:defRPr sz="2400">
                <a:solidFill>
                  <a:srgbClr val="000000"/>
                </a:solidFill>
              </a:defRPr>
            </a:pPr>
            <a:r>
              <a:rPr lang="en-GB" sz="2000" dirty="0"/>
              <a:t>Scoping review conducted using JBI and PRISMA-</a:t>
            </a:r>
            <a:r>
              <a:rPr lang="en-GB" sz="2000" dirty="0" err="1"/>
              <a:t>ScR</a:t>
            </a:r>
            <a:r>
              <a:rPr lang="en-GB" sz="2000" dirty="0"/>
              <a:t> guidelines.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 sz="2400">
                <a:solidFill>
                  <a:srgbClr val="000000"/>
                </a:solidFill>
              </a:defRPr>
            </a:pPr>
            <a:r>
              <a:rPr lang="en-GB" sz="2000" dirty="0"/>
              <a:t>Comprehensive search: PubMed, MEDLINE, Google Scholar (Dec 2020–Apr 2025).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 sz="2400">
                <a:solidFill>
                  <a:srgbClr val="000000"/>
                </a:solidFill>
              </a:defRPr>
            </a:pPr>
            <a:r>
              <a:rPr lang="en-GB" sz="2000" dirty="0"/>
              <a:t>Included 41 studies: cohort, cross-sectional, case-control, systematic reviews, meta-analyses.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 sz="2400">
                <a:solidFill>
                  <a:srgbClr val="000000"/>
                </a:solidFill>
              </a:defRPr>
            </a:pPr>
            <a:r>
              <a:rPr lang="en-GB" sz="2000" dirty="0"/>
              <a:t>Quality assessment: Newcastle-Ottawa Scale (NOS) and ROBIS.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 sz="2400">
                <a:solidFill>
                  <a:srgbClr val="000000"/>
                </a:solidFill>
              </a:defRPr>
            </a:pPr>
            <a:r>
              <a:rPr lang="en-GB" sz="2000" dirty="0"/>
              <a:t>Focused on individuals of reproductive age, covering all major vaccine platforms.</a:t>
            </a:r>
            <a:r>
              <a:rPr lang="en-US" sz="2000" dirty="0"/>
              <a:t>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5506666" y="18425901"/>
            <a:ext cx="143519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200" dirty="0"/>
          </a:p>
          <a:p>
            <a:pPr algn="just"/>
            <a:r>
              <a:rPr lang="en-GB" sz="1400" dirty="0"/>
              <a:t>Ajana, B., Engstler, E., Ismail, A. &amp; Kousta, M. 2022. Perceptions and attitudes towards Covid-19 vaccines: Narratives from members of the UK public. Journal of Public Health, 31, 1699-1715.</a:t>
            </a:r>
          </a:p>
          <a:p>
            <a:pPr algn="just"/>
            <a:r>
              <a:rPr lang="en-GB" sz="1400" dirty="0"/>
              <a:t>Amir , K. (2021, 2 15). Is it safe for pregnant women to have a COVID-19 vaccine? Retrieved from Aljazeera: https://www.aljazeera.com/features/2021/2/15/coronavirus-vaccines-pregnancy-breastfeeding-and-fertility</a:t>
            </a:r>
          </a:p>
          <a:p>
            <a:pPr algn="just"/>
            <a:r>
              <a:rPr lang="en-GB" sz="1400" dirty="0"/>
              <a:t>Ittefaq, M., Vu, H. T., Zain, A., Ramazan, T. &amp; Kreps, G. L. 2024. Analysis of public opinion polls about COVID-19 vaccines: Theoretical and policy implications for vaccine communication and campaigns to address vaccine hesitancy. Human Vaccines &amp; Immunotherapeutics, 20.</a:t>
            </a:r>
          </a:p>
          <a:p>
            <a:pPr algn="just"/>
            <a:r>
              <a:rPr lang="en-GB" sz="1400" dirty="0"/>
              <a:t> Lee, S.K., Sun, J., Jang, S. et al. Misinformation of COVID-19 vaccines and vaccine hesitancy. Sci Rep 12, 13681 (2022). https://doi.org/10.1038/s41598-022-17430-6.</a:t>
            </a:r>
          </a:p>
          <a:p>
            <a:pPr algn="just"/>
            <a:r>
              <a:rPr lang="en-GB" sz="1400" dirty="0"/>
              <a:t>Sally , R. (2020, 11 22). COVID-19 potentially has negative impacts on male fertility. Retrieved from https://www.news-medical.net/news/20201122/COVID-19-potentially-has-negative-impacts-on-male-fertility.aspx</a:t>
            </a:r>
          </a:p>
          <a:p>
            <a:pPr algn="just"/>
            <a:r>
              <a:rPr lang="en-GB" sz="1400" dirty="0"/>
              <a:t>Shook, L. L., Fallah, P. N., Silberman, J. N., &amp; Edlow, A. G. (2021). COVID-19 vaccination in pregnancy and lactation: current research and gaps in understanding. Frontiers in cellular and infection microbiology, 11, 735394.</a:t>
            </a:r>
          </a:p>
          <a:p>
            <a:pPr algn="just"/>
            <a:r>
              <a:rPr lang="en-GB" sz="1400" dirty="0"/>
              <a:t>Wang, S., Wang, N., Yao, G., Su, Y., &amp; Qi, L. (2024). The type of COVID− 19 vaccination does not affect reproductive function and pregnancy outcomes in infertile couples. Frontiers in Endocrinology, 15, 1356938.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02054" y="20858590"/>
            <a:ext cx="8468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Source: Sally (2020)</a:t>
            </a:r>
            <a:endParaRPr lang="en-GB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4FB555B-0492-3C94-0D76-ABD3847715E9}"/>
              </a:ext>
            </a:extLst>
          </p:cNvPr>
          <p:cNvSpPr/>
          <p:nvPr/>
        </p:nvSpPr>
        <p:spPr>
          <a:xfrm>
            <a:off x="869031" y="7284705"/>
            <a:ext cx="13772972" cy="639272"/>
          </a:xfrm>
          <a:prstGeom prst="rect">
            <a:avLst/>
          </a:prstGeom>
          <a:solidFill>
            <a:srgbClr val="00467F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lang="en-US" sz="3000" dirty="0"/>
              <a:t>Abstract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110EF03-8920-E577-4ACE-4C8FBD4985CA}"/>
              </a:ext>
            </a:extLst>
          </p:cNvPr>
          <p:cNvGrpSpPr/>
          <p:nvPr/>
        </p:nvGrpSpPr>
        <p:grpSpPr>
          <a:xfrm>
            <a:off x="22771766" y="7558457"/>
            <a:ext cx="6723632" cy="4892532"/>
            <a:chOff x="18225" y="0"/>
            <a:chExt cx="5857079" cy="625217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xmlns="" id="{EF85075E-8AEE-14AB-F4D7-1050E219D800}"/>
                </a:ext>
              </a:extLst>
            </p:cNvPr>
            <p:cNvCxnSpPr/>
            <p:nvPr/>
          </p:nvCxnSpPr>
          <p:spPr>
            <a:xfrm>
              <a:off x="1943100" y="2152650"/>
              <a:ext cx="56324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xmlns="" id="{FB072F19-6DA0-5E8B-16CA-45140F4F26E3}"/>
                </a:ext>
              </a:extLst>
            </p:cNvPr>
            <p:cNvCxnSpPr/>
            <p:nvPr/>
          </p:nvCxnSpPr>
          <p:spPr>
            <a:xfrm>
              <a:off x="1936750" y="3035300"/>
              <a:ext cx="56324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E26F1EB1-4545-3D73-DF2F-2510A12089DB}"/>
                </a:ext>
              </a:extLst>
            </p:cNvPr>
            <p:cNvGrpSpPr/>
            <p:nvPr/>
          </p:nvGrpSpPr>
          <p:grpSpPr>
            <a:xfrm>
              <a:off x="18225" y="0"/>
              <a:ext cx="5857079" cy="6252170"/>
              <a:chOff x="18225" y="0"/>
              <a:chExt cx="5857079" cy="625217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B32B9CD4-DC13-9938-5FE3-0DA97AF85A49}"/>
                  </a:ext>
                </a:extLst>
              </p:cNvPr>
              <p:cNvSpPr/>
              <p:nvPr/>
            </p:nvSpPr>
            <p:spPr>
              <a:xfrm>
                <a:off x="490504" y="527050"/>
                <a:ext cx="1454150" cy="81931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34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Records identified via MEDLINE search (n = 317)</a:t>
                </a:r>
                <a:endParaRPr lang="en-GB" sz="1100" kern="10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D91D4627-68BA-49D0-B200-29022A590A35}"/>
                  </a:ext>
                </a:extLst>
              </p:cNvPr>
              <p:cNvSpPr/>
              <p:nvPr/>
            </p:nvSpPr>
            <p:spPr>
              <a:xfrm>
                <a:off x="490504" y="1627672"/>
                <a:ext cx="1454150" cy="62815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Records Screened- title and abstract (n = 317)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0E0D49E9-7EA9-D943-5917-C04544DBBC56}"/>
                  </a:ext>
                </a:extLst>
              </p:cNvPr>
              <p:cNvSpPr/>
              <p:nvPr/>
            </p:nvSpPr>
            <p:spPr>
              <a:xfrm>
                <a:off x="2465354" y="1627671"/>
                <a:ext cx="1644816" cy="8805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Duplicates excluded from PubMed (n = 31) 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B3286EA1-F583-948D-66A2-C588DFB8B5DD}"/>
                  </a:ext>
                </a:extLst>
              </p:cNvPr>
              <p:cNvSpPr/>
              <p:nvPr/>
            </p:nvSpPr>
            <p:spPr>
              <a:xfrm>
                <a:off x="496854" y="2518851"/>
                <a:ext cx="1441450" cy="80675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Records excluded as irrelevant after screening (n = 267)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FB5EE2B0-B65C-7624-D9AF-895598795A10}"/>
                  </a:ext>
                </a:extLst>
              </p:cNvPr>
              <p:cNvSpPr/>
              <p:nvPr/>
            </p:nvSpPr>
            <p:spPr>
              <a:xfrm>
                <a:off x="2484404" y="2800350"/>
                <a:ext cx="1613535" cy="60416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Remaining PubMed articles screened (n = 27)</a:t>
                </a:r>
                <a:endParaRPr lang="en-GB" sz="1100" kern="10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43D5D68D-504C-68A0-5225-10269A18F0F3}"/>
                  </a:ext>
                </a:extLst>
              </p:cNvPr>
              <p:cNvSpPr/>
              <p:nvPr/>
            </p:nvSpPr>
            <p:spPr>
              <a:xfrm>
                <a:off x="496853" y="3625850"/>
                <a:ext cx="1581783" cy="68858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Full-text articles assessed for eligibility (n = 50)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xmlns="" id="{E17FCD0F-C1C6-E2DB-E82A-AFA07B950D87}"/>
                  </a:ext>
                </a:extLst>
              </p:cNvPr>
              <p:cNvSpPr/>
              <p:nvPr/>
            </p:nvSpPr>
            <p:spPr>
              <a:xfrm>
                <a:off x="2911645" y="3569060"/>
                <a:ext cx="1581785" cy="79513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34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Articles excluded did not meet the inclusion criteria (n = 27)</a:t>
                </a:r>
                <a:endParaRPr lang="en-GB" sz="1100" kern="10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xmlns="" id="{708CEA46-1D7C-4457-5D39-84C2668F3B3E}"/>
                  </a:ext>
                </a:extLst>
              </p:cNvPr>
              <p:cNvSpPr/>
              <p:nvPr/>
            </p:nvSpPr>
            <p:spPr>
              <a:xfrm>
                <a:off x="522254" y="5528270"/>
                <a:ext cx="1473200" cy="7239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</a:bodyPr>
              <a:lstStyle/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Studies included in scoping review (n = 41)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xmlns="" id="{71520D31-AA22-41D4-8364-E8DB09D063A4}"/>
                  </a:ext>
                </a:extLst>
              </p:cNvPr>
              <p:cNvCxnSpPr>
                <a:cxnSpLocks/>
                <a:endCxn id="42" idx="1"/>
              </p:cNvCxnSpPr>
              <p:nvPr/>
            </p:nvCxnSpPr>
            <p:spPr>
              <a:xfrm>
                <a:off x="2122781" y="3953977"/>
                <a:ext cx="788864" cy="1264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Flowchart: Alternate Process 44">
                <a:extLst>
                  <a:ext uri="{FF2B5EF4-FFF2-40B4-BE49-F238E27FC236}">
                    <a16:creationId xmlns:a16="http://schemas.microsoft.com/office/drawing/2014/main" xmlns="" id="{8ECA0462-4458-1198-8845-36DE58AF323F}"/>
                  </a:ext>
                </a:extLst>
              </p:cNvPr>
              <p:cNvSpPr/>
              <p:nvPr/>
            </p:nvSpPr>
            <p:spPr>
              <a:xfrm>
                <a:off x="496854" y="0"/>
                <a:ext cx="5378450" cy="262966"/>
              </a:xfrm>
              <a:prstGeom prst="flowChartAlternateProcess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900" b="1" kern="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ptos" panose="020B0004020202020204" pitchFamily="34" charset="0"/>
                    <a:cs typeface="Arial" panose="020B0604020202020204" pitchFamily="34" charset="0"/>
                  </a:rPr>
                  <a:t>Identification of studies via databases and registers</a:t>
                </a:r>
                <a:endParaRPr lang="en-GB" sz="1100" kern="10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Flowchart: Alternate Process 45">
                <a:extLst>
                  <a:ext uri="{FF2B5EF4-FFF2-40B4-BE49-F238E27FC236}">
                    <a16:creationId xmlns:a16="http://schemas.microsoft.com/office/drawing/2014/main" xmlns="" id="{5A6758C1-7CC4-3C78-A386-61B4DB2D72D3}"/>
                  </a:ext>
                </a:extLst>
              </p:cNvPr>
              <p:cNvSpPr/>
              <p:nvPr/>
            </p:nvSpPr>
            <p:spPr>
              <a:xfrm rot="16200000">
                <a:off x="-576175" y="812917"/>
                <a:ext cx="1503571" cy="314766"/>
              </a:xfrm>
              <a:prstGeom prst="flowChartAlternateProces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b="1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Identification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Flowchart: Alternate Process 46">
                <a:extLst>
                  <a:ext uri="{FF2B5EF4-FFF2-40B4-BE49-F238E27FC236}">
                    <a16:creationId xmlns:a16="http://schemas.microsoft.com/office/drawing/2014/main" xmlns="" id="{CE8C1458-E944-63F6-4404-70CB998513C6}"/>
                  </a:ext>
                </a:extLst>
              </p:cNvPr>
              <p:cNvSpPr/>
              <p:nvPr/>
            </p:nvSpPr>
            <p:spPr>
              <a:xfrm rot="16200000">
                <a:off x="-1339007" y="3262109"/>
                <a:ext cx="3037548" cy="306450"/>
              </a:xfrm>
              <a:prstGeom prst="flowChartAlternateProces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1200" b="1" kern="1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Aptos" panose="020B0004020202020204" pitchFamily="34" charset="0"/>
                  <a:cs typeface="Arial" panose="020B0604020202020204" pitchFamily="34" charset="0"/>
                </a:endParaRPr>
              </a:p>
              <a:p>
                <a:pPr marL="0" marR="0" algn="ctr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b="1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Screening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900" b="1" kern="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ptos" panose="020B0004020202020204" pitchFamily="34" charset="0"/>
                    <a:cs typeface="Arial" panose="020B0604020202020204" pitchFamily="34" charset="0"/>
                  </a:rPr>
                  <a:t> 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Flowchart: Alternate Process 47">
                <a:extLst>
                  <a:ext uri="{FF2B5EF4-FFF2-40B4-BE49-F238E27FC236}">
                    <a16:creationId xmlns:a16="http://schemas.microsoft.com/office/drawing/2014/main" xmlns="" id="{22A1B02F-E201-0995-7EAD-D6F7FEEFC31F}"/>
                  </a:ext>
                </a:extLst>
              </p:cNvPr>
              <p:cNvSpPr/>
              <p:nvPr/>
            </p:nvSpPr>
            <p:spPr>
              <a:xfrm rot="16200000">
                <a:off x="-341338" y="5473455"/>
                <a:ext cx="1033895" cy="314769"/>
              </a:xfrm>
              <a:prstGeom prst="flowChartAlternateProces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b="1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Included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xmlns="" id="{568DD7CE-7673-1ADF-A09D-9BC87FA7E762}"/>
                  </a:ext>
                </a:extLst>
              </p:cNvPr>
              <p:cNvCxnSpPr/>
              <p:nvPr/>
            </p:nvCxnSpPr>
            <p:spPr>
              <a:xfrm>
                <a:off x="1179146" y="1346366"/>
                <a:ext cx="0" cy="28130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xmlns="" id="{42A9B0A5-D041-EADB-A656-FFE557C80099}"/>
                  </a:ext>
                </a:extLst>
              </p:cNvPr>
              <p:cNvCxnSpPr/>
              <p:nvPr/>
            </p:nvCxnSpPr>
            <p:spPr>
              <a:xfrm>
                <a:off x="1194573" y="2255825"/>
                <a:ext cx="0" cy="28130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xmlns="" id="{51AD3338-9AEF-2E15-70D9-FC4A4052DA68}"/>
                  </a:ext>
                </a:extLst>
              </p:cNvPr>
              <p:cNvCxnSpPr/>
              <p:nvPr/>
            </p:nvCxnSpPr>
            <p:spPr>
              <a:xfrm>
                <a:off x="1316371" y="3344546"/>
                <a:ext cx="0" cy="28130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xmlns="" id="{ADD802D7-EDF4-F4B5-6640-AF51F5671C72}"/>
                  </a:ext>
                </a:extLst>
              </p:cNvPr>
              <p:cNvSpPr/>
              <p:nvPr/>
            </p:nvSpPr>
            <p:spPr>
              <a:xfrm>
                <a:off x="522253" y="4546599"/>
                <a:ext cx="2156822" cy="7003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Full text articles excluded (n=9)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900" kern="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ptos" panose="020B0004020202020204" pitchFamily="34" charset="0"/>
                    <a:cs typeface="Arial" panose="020B0604020202020204" pitchFamily="34" charset="0"/>
                  </a:rPr>
                  <a:t>Participants outside the age range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xmlns="" id="{98F1D376-060F-C48A-2A8B-D78D9009E42A}"/>
                  </a:ext>
                </a:extLst>
              </p:cNvPr>
              <p:cNvCxnSpPr/>
              <p:nvPr/>
            </p:nvCxnSpPr>
            <p:spPr>
              <a:xfrm>
                <a:off x="1321004" y="5246965"/>
                <a:ext cx="0" cy="28130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xmlns="" id="{C2287F84-BC38-7DEF-4260-3126675E5DF1}"/>
                  </a:ext>
                </a:extLst>
              </p:cNvPr>
              <p:cNvCxnSpPr/>
              <p:nvPr/>
            </p:nvCxnSpPr>
            <p:spPr>
              <a:xfrm>
                <a:off x="1157254" y="4267200"/>
                <a:ext cx="0" cy="2794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xmlns="" id="{2CFC3003-3115-462F-39A7-403B0A3FCADC}"/>
                  </a:ext>
                </a:extLst>
              </p:cNvPr>
              <p:cNvSpPr/>
              <p:nvPr/>
            </p:nvSpPr>
            <p:spPr>
              <a:xfrm>
                <a:off x="4351304" y="1858513"/>
                <a:ext cx="1521460" cy="62020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Articles excluded - irrelevant or opinion-based (n = 50)</a:t>
                </a:r>
                <a:endParaRPr lang="en-GB" sz="11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xmlns="" id="{C574463E-94C4-EFC8-EF37-05422936C26D}"/>
                  </a:ext>
                </a:extLst>
              </p:cNvPr>
              <p:cNvSpPr/>
              <p:nvPr/>
            </p:nvSpPr>
            <p:spPr>
              <a:xfrm>
                <a:off x="2497104" y="546100"/>
                <a:ext cx="1612900" cy="8107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34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Additional records identified via PubMed search (n = 58)</a:t>
                </a:r>
                <a:endParaRPr lang="en-GB" sz="1100" kern="10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  <a:p>
                <a:pPr marL="18034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900" kern="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ptos" panose="020B0004020202020204" pitchFamily="34" charset="0"/>
                    <a:cs typeface="Arial" panose="020B0604020202020204" pitchFamily="34" charset="0"/>
                  </a:rPr>
                  <a:t> </a:t>
                </a:r>
                <a:endParaRPr lang="en-GB" sz="1100" kern="10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xmlns="" id="{47F4C4AE-68C7-46A9-8ECF-05D4252B0025}"/>
                  </a:ext>
                </a:extLst>
              </p:cNvPr>
              <p:cNvSpPr/>
              <p:nvPr/>
            </p:nvSpPr>
            <p:spPr>
              <a:xfrm>
                <a:off x="4325904" y="552450"/>
                <a:ext cx="1536700" cy="8081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034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1200" kern="1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Arial" panose="020B0604020202020204" pitchFamily="34" charset="0"/>
                  </a:rPr>
                  <a:t>Google Scholar records screened (n = 50)</a:t>
                </a:r>
                <a:endParaRPr lang="en-GB" sz="1100" kern="10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xmlns="" id="{F1E5909B-0C5A-BB26-2B27-EB1696D1F39F}"/>
                  </a:ext>
                </a:extLst>
              </p:cNvPr>
              <p:cNvCxnSpPr>
                <a:cxnSpLocks/>
                <a:endCxn id="55" idx="0"/>
              </p:cNvCxnSpPr>
              <p:nvPr/>
            </p:nvCxnSpPr>
            <p:spPr>
              <a:xfrm>
                <a:off x="5094254" y="1348415"/>
                <a:ext cx="17780" cy="51009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>
                <a:extLst>
                  <a:ext uri="{FF2B5EF4-FFF2-40B4-BE49-F238E27FC236}">
                    <a16:creationId xmlns:a16="http://schemas.microsoft.com/office/drawing/2014/main" xmlns="" id="{8A0E1844-E273-E4F8-768A-1DA2B0E894A4}"/>
                  </a:ext>
                </a:extLst>
              </p:cNvPr>
              <p:cNvCxnSpPr/>
              <p:nvPr/>
            </p:nvCxnSpPr>
            <p:spPr>
              <a:xfrm>
                <a:off x="3210563" y="1346366"/>
                <a:ext cx="0" cy="28130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95467FA1-8849-33B6-D3AD-401E95531B4A}"/>
              </a:ext>
            </a:extLst>
          </p:cNvPr>
          <p:cNvSpPr txBox="1"/>
          <p:nvPr/>
        </p:nvSpPr>
        <p:spPr>
          <a:xfrm>
            <a:off x="25274046" y="11677751"/>
            <a:ext cx="4362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PRISMA flow chart for the included studies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66422" y="5312488"/>
            <a:ext cx="13504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Type here</a:t>
            </a:r>
            <a:endParaRPr lang="en-GB" sz="2000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5923" y="142643"/>
            <a:ext cx="2529290" cy="273460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xmlns="" id="{917B971B-E51B-6C9C-8570-F57DCC720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2975" y="17162023"/>
            <a:ext cx="8025408" cy="34778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1060</Words>
  <Application>Microsoft Office PowerPoint</Application>
  <PresentationFormat>Custom</PresentationFormat>
  <Paragraphs>89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2025-04-25T12:06:19Z</dcterms:created>
  <dcterms:modified xsi:type="dcterms:W3CDTF">2025-08-02T14:14:40Z</dcterms:modified>
</cp:coreProperties>
</file>